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80" r:id="rId4"/>
    <p:sldId id="259" r:id="rId5"/>
    <p:sldId id="276" r:id="rId6"/>
    <p:sldId id="277" r:id="rId7"/>
    <p:sldId id="282" r:id="rId8"/>
    <p:sldId id="272" r:id="rId9"/>
    <p:sldId id="271" r:id="rId10"/>
    <p:sldId id="274" r:id="rId11"/>
    <p:sldId id="266" r:id="rId12"/>
    <p:sldId id="267" r:id="rId13"/>
    <p:sldId id="279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156"/>
    <a:srgbClr val="A80000"/>
    <a:srgbClr val="5BA1D1"/>
    <a:srgbClr val="F9F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5991" autoAdjust="0"/>
  </p:normalViewPr>
  <p:slideViewPr>
    <p:cSldViewPr snapToGrid="0">
      <p:cViewPr varScale="1">
        <p:scale>
          <a:sx n="65" d="100"/>
          <a:sy n="65" d="100"/>
        </p:scale>
        <p:origin x="126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92DF2-5B72-49A9-95B4-2A4AF556D356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8C19-88F4-4360-A66F-C44EC5F919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29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Staa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e.wikipedia.org/wiki/Machtelit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nicht zentral durch einen einheitlichen 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taat"/>
              </a:rPr>
              <a:t>Staat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oder eine einzige 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achtelite"/>
              </a:rPr>
              <a:t>Führungselite</a:t>
            </a:r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8C19-88F4-4360-A66F-C44EC5F9194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05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18C19-88F4-4360-A66F-C44EC5F9194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645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18C19-88F4-4360-A66F-C44EC5F919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77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18C19-88F4-4360-A66F-C44EC5F9194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35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49369" y="3075456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8201" y="327816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66977" y="714375"/>
            <a:ext cx="1319917" cy="40182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861" y="751078"/>
            <a:ext cx="779767" cy="365125"/>
          </a:xfrm>
        </p:spPr>
        <p:txBody>
          <a:bodyPr/>
          <a:lstStyle>
            <a:lvl1pPr>
              <a:defRPr sz="1600"/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etz.bio/category/info-brief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ebasis-nuernberg.d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g.dreigliederung@diebasis-nuernberg.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de-DE" dirty="0"/>
              <a:t>Die „Soziale Dreigliederung“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467600" y="954338"/>
            <a:ext cx="4037012" cy="923330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In der Satzung und im </a:t>
            </a:r>
          </a:p>
          <a:p>
            <a:pPr algn="ctr"/>
            <a:r>
              <a:rPr lang="de-DE" b="1" dirty="0"/>
              <a:t>Rahmenprogramm </a:t>
            </a:r>
          </a:p>
          <a:p>
            <a:pPr algn="ctr"/>
            <a:r>
              <a:rPr lang="de-DE" b="1" dirty="0"/>
              <a:t>unserer Partei verankert.</a:t>
            </a:r>
            <a:endParaRPr lang="de-DE" b="1" dirty="0">
              <a:solidFill>
                <a:srgbClr val="A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3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0523" y="518602"/>
            <a:ext cx="10351477" cy="782659"/>
          </a:xfrm>
        </p:spPr>
        <p:txBody>
          <a:bodyPr/>
          <a:lstStyle/>
          <a:p>
            <a:r>
              <a:rPr lang="de-DE" dirty="0"/>
              <a:t>Das Wirtschaftsleben - Brüderlichkeit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74985" y="1629507"/>
            <a:ext cx="10117015" cy="5228493"/>
          </a:xfrm>
        </p:spPr>
        <p:txBody>
          <a:bodyPr>
            <a:noAutofit/>
          </a:bodyPr>
          <a:lstStyle/>
          <a:p>
            <a:r>
              <a:rPr lang="de-DE" sz="2800" dirty="0"/>
              <a:t>Beschränkung auf: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/>
              <a:t>Waren/Dienstleistungen – Handel – Verbrauch.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Profit -&gt;  Kapital, Vermögen zum Geistesleben</a:t>
            </a:r>
          </a:p>
          <a:p>
            <a:r>
              <a:rPr lang="de-DE" sz="2800" dirty="0"/>
              <a:t>Trennung von Arbeit und Einkommen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Bedarfsgerechte Verteilung</a:t>
            </a:r>
          </a:p>
          <a:p>
            <a:r>
              <a:rPr lang="de-DE" sz="2800" dirty="0"/>
              <a:t>Genossenschaftliche Organisationen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Teilhaberschaft</a:t>
            </a:r>
          </a:p>
          <a:p>
            <a:r>
              <a:rPr lang="de-DE" sz="2800" dirty="0"/>
              <a:t>Assoziationen: Produzenten – Händler – Verbraucher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/>
              <a:t>Bedarfsgerechte Bestimmung: was-wieviel-Preis</a:t>
            </a: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936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79785" y="624110"/>
            <a:ext cx="9812216" cy="852998"/>
          </a:xfrm>
        </p:spPr>
        <p:txBody>
          <a:bodyPr/>
          <a:lstStyle/>
          <a:p>
            <a:r>
              <a:rPr lang="de-DE" dirty="0"/>
              <a:t>Umsetzung Beispiel: SEKEM/Ägypten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79784" y="1594338"/>
            <a:ext cx="9718431" cy="5263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dirty="0"/>
              <a:t>Gegründet 1977 von Dr. Ibrahim Abouleish in der Wüste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Heute: voll ausgebildete dreigliedrige Struktur.</a:t>
            </a:r>
          </a:p>
          <a:p>
            <a:pPr marL="0" indent="0">
              <a:spcBef>
                <a:spcPts val="0"/>
              </a:spcBef>
              <a:buNone/>
            </a:pPr>
            <a:endParaRPr lang="de-DE" sz="2200" dirty="0"/>
          </a:p>
          <a:p>
            <a:r>
              <a:rPr lang="de-DE" sz="2200" dirty="0"/>
              <a:t>Wirtschaftsleben: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	klimaneutrale biodynamische Landwirtschaft, </a:t>
            </a:r>
            <a:r>
              <a:rPr lang="de-DE" sz="2200" dirty="0" err="1"/>
              <a:t>biol</a:t>
            </a:r>
            <a:r>
              <a:rPr lang="de-DE" sz="2200" dirty="0"/>
              <a:t>. 	Nahrungsmittelproduktion, Handwerksbetriebe, Natur-	</a:t>
            </a:r>
            <a:r>
              <a:rPr lang="de-DE" sz="2200" dirty="0" err="1"/>
              <a:t>textilbetriebe</a:t>
            </a:r>
            <a:r>
              <a:rPr lang="de-DE" sz="2200" dirty="0"/>
              <a:t>…</a:t>
            </a:r>
          </a:p>
          <a:p>
            <a:r>
              <a:rPr lang="de-DE" sz="2200" dirty="0"/>
              <a:t>Gemeinschaftsleben: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	Cafeteria, Bibliothek, Apotheke….</a:t>
            </a:r>
          </a:p>
          <a:p>
            <a:r>
              <a:rPr lang="de-DE" sz="2200" dirty="0"/>
              <a:t>Freies Geistesleben: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	selbstverwaltete Schule, Universität für nachhaltige Entwicklung.</a:t>
            </a:r>
          </a:p>
          <a:p>
            <a:pPr marL="0" indent="0">
              <a:spcBef>
                <a:spcPts val="0"/>
              </a:spcBef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sz="2200" dirty="0"/>
              <a:t>Perspektivenpapier bis 2057:</a:t>
            </a:r>
            <a:br>
              <a:rPr lang="de-DE" sz="2200"/>
            </a:b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19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2623" y="497164"/>
            <a:ext cx="10211877" cy="864721"/>
          </a:xfrm>
        </p:spPr>
        <p:txBody>
          <a:bodyPr/>
          <a:lstStyle/>
          <a:p>
            <a:r>
              <a:rPr lang="de-DE" dirty="0"/>
              <a:t>Umsetzung – Beispiel: Bioverbraucher e.V.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82623" y="1847453"/>
            <a:ext cx="10211877" cy="4513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Gegründet 2005 von Wolfgang Ritter (Nürnberg)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Motiv: Interessenvereinigung der Verbraucher fehlte.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/>
          </a:p>
          <a:p>
            <a:r>
              <a:rPr lang="de-DE" sz="2400" dirty="0"/>
              <a:t>Assoziatives Wirtschaften: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/>
              <a:t>	Kooperation: Bio-Erzeuger, Bio-Händler, Bio-Verbraucher</a:t>
            </a:r>
          </a:p>
          <a:p>
            <a:pPr>
              <a:spcAft>
                <a:spcPts val="1200"/>
              </a:spcAft>
            </a:pPr>
            <a:r>
              <a:rPr lang="de-DE" sz="2400" dirty="0"/>
              <a:t>Zusammenarbeit mit der Stadt Nürnberg.</a:t>
            </a:r>
          </a:p>
          <a:p>
            <a:pPr>
              <a:spcAft>
                <a:spcPts val="1200"/>
              </a:spcAft>
            </a:pPr>
            <a:r>
              <a:rPr lang="de-DE" sz="2400" dirty="0"/>
              <a:t>Forderung: bundesweite Volksabstimmung.</a:t>
            </a:r>
          </a:p>
          <a:p>
            <a:r>
              <a:rPr lang="de-DE" sz="2400" dirty="0"/>
              <a:t>Weiter Infos: </a:t>
            </a:r>
            <a:r>
              <a:rPr lang="de-DE" sz="2400" u="sng" dirty="0">
                <a:hlinkClick r:id="rId2"/>
              </a:rPr>
              <a:t>https://netz.bio/category/info-brief/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40811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67974" y="644300"/>
            <a:ext cx="4774510" cy="5563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de-DE" sz="2400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„</a:t>
            </a:r>
            <a:r>
              <a:rPr lang="de-DE" sz="2600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Die neue Politik muss den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600" b="1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Menschen als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600" b="1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körperlich-seelisch-geistiges Wesen</a:t>
            </a:r>
            <a:r>
              <a:rPr lang="de-DE" sz="2600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600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mit all seinen Bedürfnissen und Anliegen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600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für eine lebensfreundliche Welt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600" i="1" dirty="0">
                <a:effectLst/>
                <a:latin typeface="CIDFont+F2"/>
                <a:ea typeface="Calibri" panose="020F0502020204030204" pitchFamily="34" charset="0"/>
                <a:cs typeface="CIDFont+F2"/>
              </a:rPr>
              <a:t>ins Zentrum setzen“</a:t>
            </a:r>
            <a:endParaRPr lang="en-US" sz="2600" b="1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61A8B8-B8FD-4B2D-930B-193016138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427" y="808450"/>
            <a:ext cx="4596176" cy="5252773"/>
          </a:xfrm>
          <a:prstGeom prst="rect">
            <a:avLst/>
          </a:prstGeom>
        </p:spPr>
      </p:pic>
      <p:sp>
        <p:nvSpPr>
          <p:cNvPr id="2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6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017" y="547458"/>
            <a:ext cx="4533828" cy="7616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Packen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es an: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5EDCF9F-E0CE-4D5F-8C95-FE37A7A1C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771" y="1554778"/>
            <a:ext cx="1219710" cy="153450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6FC182C-999B-40E3-8048-8A93F134F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118" y="1563186"/>
            <a:ext cx="1219710" cy="153450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210C682-FAF5-4801-8EB1-E4EE652E3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431" y="1554777"/>
            <a:ext cx="1219710" cy="153450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7C7A4A0F-D43E-49D7-97AA-52A23FC76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429" y="1563187"/>
            <a:ext cx="1219710" cy="153450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9B00286-D072-47A9-BB47-1E3A34925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306" y="1563186"/>
            <a:ext cx="1219710" cy="153450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979B5B4-AE08-4A1F-AF78-8AE9740EF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204" y="1554776"/>
            <a:ext cx="1219710" cy="153450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24577E3B-837E-4558-B90F-D4D78E5DC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4494" y="1563186"/>
            <a:ext cx="1219710" cy="153450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0E27F16-7218-447F-A201-0E86C8DF3AC3}"/>
              </a:ext>
            </a:extLst>
          </p:cNvPr>
          <p:cNvSpPr txBox="1"/>
          <p:nvPr/>
        </p:nvSpPr>
        <p:spPr>
          <a:xfrm>
            <a:off x="2211884" y="3621488"/>
            <a:ext cx="84420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Arbeitsgemeinschaft „Soziale Dreigliederung“</a:t>
            </a:r>
          </a:p>
          <a:p>
            <a:pPr algn="ctr"/>
            <a:r>
              <a:rPr lang="de-DE" sz="2800" dirty="0"/>
              <a:t>des</a:t>
            </a:r>
          </a:p>
          <a:p>
            <a:pPr algn="ctr">
              <a:spcAft>
                <a:spcPts val="1800"/>
              </a:spcAft>
            </a:pPr>
            <a:r>
              <a:rPr lang="de-DE" sz="2800" dirty="0"/>
              <a:t>KV Nürnberg Fürth Erlangen</a:t>
            </a:r>
          </a:p>
          <a:p>
            <a:pPr algn="ctr">
              <a:spcAft>
                <a:spcPts val="600"/>
              </a:spcAft>
            </a:pPr>
            <a:r>
              <a:rPr lang="de-DE" sz="2800" dirty="0">
                <a:hlinkClick r:id="rId3"/>
              </a:rPr>
              <a:t>https://diebasis-nuernberg.de/</a:t>
            </a:r>
            <a:endParaRPr lang="de-DE" sz="2800" dirty="0"/>
          </a:p>
          <a:p>
            <a:pPr algn="ctr"/>
            <a:r>
              <a:rPr lang="de-DE" sz="2800" dirty="0">
                <a:hlinkClick r:id="rId4"/>
              </a:rPr>
              <a:t>ag.dreigliederung@diebasis-nuernberg.de</a:t>
            </a:r>
            <a:endParaRPr lang="de-DE" sz="2800" dirty="0"/>
          </a:p>
          <a:p>
            <a:pPr algn="ctr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4038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9640" y="635833"/>
            <a:ext cx="9872360" cy="1280890"/>
          </a:xfrm>
        </p:spPr>
        <p:txBody>
          <a:bodyPr/>
          <a:lstStyle/>
          <a:p>
            <a:r>
              <a:rPr lang="de-DE" dirty="0"/>
              <a:t>Herkunft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425148" y="1817586"/>
            <a:ext cx="9766852" cy="42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/>
              <a:t>1919: Rudolf Steiner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3000" dirty="0"/>
              <a:t>„Die Kernpunkte der sozialen Frage“</a:t>
            </a:r>
          </a:p>
          <a:p>
            <a:pPr>
              <a:spcAft>
                <a:spcPts val="1200"/>
              </a:spcAft>
            </a:pPr>
            <a:r>
              <a:rPr lang="de-DE" sz="3000" dirty="0"/>
              <a:t>Organisationsprinzip für Staaten und Menschengemeinschaften allgemein</a:t>
            </a:r>
          </a:p>
          <a:p>
            <a:r>
              <a:rPr lang="de-DE" sz="3000" dirty="0"/>
              <a:t>Seit ca. 100 Jahren: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3000" dirty="0"/>
              <a:t>verschiedenste Menschengemeinschaften, die sich im Sinne der Dreigliederung organisiert haben.</a:t>
            </a:r>
          </a:p>
        </p:txBody>
      </p:sp>
    </p:spTree>
    <p:extLst>
      <p:ext uri="{BB962C8B-B14F-4D97-AF65-F5344CB8AC3E}">
        <p14:creationId xmlns:p14="http://schemas.microsoft.com/office/powerpoint/2010/main" val="353600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Soziale Dreigliederung – Was ist das?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feld 3"/>
          <p:cNvSpPr txBox="1"/>
          <p:nvPr/>
        </p:nvSpPr>
        <p:spPr>
          <a:xfrm>
            <a:off x="649225" y="2325388"/>
            <a:ext cx="3650278" cy="302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Gesellschaftliche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Prozesse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durch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drei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voneinander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verschiedene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Bereiche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vertreten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1038035" y="6114306"/>
            <a:ext cx="1097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/>
              <a:t>Sie werden als autonom und gleichrangig, aber unterschiedlich im Wesen beschrieben.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8BA9E79-5D03-46BD-A1DC-B866B4D34BAC}"/>
              </a:ext>
            </a:extLst>
          </p:cNvPr>
          <p:cNvSpPr/>
          <p:nvPr/>
        </p:nvSpPr>
        <p:spPr>
          <a:xfrm>
            <a:off x="6978098" y="1533515"/>
            <a:ext cx="2016369" cy="2004646"/>
          </a:xfrm>
          <a:prstGeom prst="ellipse">
            <a:avLst/>
          </a:prstGeom>
          <a:solidFill>
            <a:srgbClr val="F4E1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579274A-C440-408B-BD3B-AB816E9C62B1}"/>
              </a:ext>
            </a:extLst>
          </p:cNvPr>
          <p:cNvSpPr/>
          <p:nvPr/>
        </p:nvSpPr>
        <p:spPr>
          <a:xfrm>
            <a:off x="5969914" y="3319839"/>
            <a:ext cx="2016369" cy="2004646"/>
          </a:xfrm>
          <a:prstGeom prst="ellipse">
            <a:avLst/>
          </a:prstGeom>
          <a:solidFill>
            <a:srgbClr val="5BA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D69C61D-9B01-4E19-8949-67ED5DB550CC}"/>
              </a:ext>
            </a:extLst>
          </p:cNvPr>
          <p:cNvSpPr/>
          <p:nvPr/>
        </p:nvSpPr>
        <p:spPr>
          <a:xfrm>
            <a:off x="7986283" y="3315091"/>
            <a:ext cx="2016369" cy="200464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8834446-1C32-4288-936C-64FD49AC07EF}"/>
              </a:ext>
            </a:extLst>
          </p:cNvPr>
          <p:cNvSpPr txBox="1"/>
          <p:nvPr/>
        </p:nvSpPr>
        <p:spPr>
          <a:xfrm>
            <a:off x="7080738" y="2345352"/>
            <a:ext cx="1913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5BA1D1"/>
                </a:solidFill>
              </a:rPr>
              <a:t>  Geistesleben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EA3854D-DF2F-4101-9A0F-D63DC5B6AA6F}"/>
              </a:ext>
            </a:extLst>
          </p:cNvPr>
          <p:cNvSpPr txBox="1"/>
          <p:nvPr/>
        </p:nvSpPr>
        <p:spPr>
          <a:xfrm>
            <a:off x="6178062" y="4143316"/>
            <a:ext cx="161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A80000"/>
                </a:solidFill>
              </a:rPr>
              <a:t>Rechtsleben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86BFF81-EC08-4B19-AF5D-324174511B22}"/>
              </a:ext>
            </a:extLst>
          </p:cNvPr>
          <p:cNvSpPr txBox="1"/>
          <p:nvPr/>
        </p:nvSpPr>
        <p:spPr>
          <a:xfrm>
            <a:off x="8088923" y="4138568"/>
            <a:ext cx="19137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b="1" dirty="0">
                <a:solidFill>
                  <a:srgbClr val="F4E156"/>
                </a:solidFill>
              </a:rPr>
              <a:t>Wirtschaftsleben</a:t>
            </a:r>
          </a:p>
        </p:txBody>
      </p:sp>
    </p:spTree>
    <p:extLst>
      <p:ext uri="{BB962C8B-B14F-4D97-AF65-F5344CB8AC3E}">
        <p14:creationId xmlns:p14="http://schemas.microsoft.com/office/powerpoint/2010/main" val="175770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9888" y="620037"/>
            <a:ext cx="9952892" cy="1280890"/>
          </a:xfrm>
        </p:spPr>
        <p:txBody>
          <a:bodyPr/>
          <a:lstStyle/>
          <a:p>
            <a:pPr algn="ctr"/>
            <a:r>
              <a:rPr lang="de-DE" dirty="0"/>
              <a:t>Erweiterung mit den „Werten“ der französischen Revolution.</a:t>
            </a:r>
          </a:p>
        </p:txBody>
      </p:sp>
      <p:sp>
        <p:nvSpPr>
          <p:cNvPr id="4" name="Gleichschenkliges Dreieck 3"/>
          <p:cNvSpPr/>
          <p:nvPr/>
        </p:nvSpPr>
        <p:spPr>
          <a:xfrm>
            <a:off x="4218709" y="2743200"/>
            <a:ext cx="3595254" cy="2473036"/>
          </a:xfrm>
          <a:prstGeom prst="triangle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961658" y="3979718"/>
            <a:ext cx="210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Soziale</a:t>
            </a:r>
            <a:r>
              <a:rPr lang="de-DE" dirty="0"/>
              <a:t> </a:t>
            </a:r>
            <a:r>
              <a:rPr lang="de-DE" b="1" dirty="0"/>
              <a:t>Dreigliederung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187996" y="2015427"/>
            <a:ext cx="165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Geistesleben</a:t>
            </a:r>
            <a:br>
              <a:rPr lang="de-DE" b="1" dirty="0"/>
            </a:br>
            <a:r>
              <a:rPr lang="de-DE" b="1" dirty="0">
                <a:solidFill>
                  <a:srgbClr val="C00000"/>
                </a:solidFill>
              </a:rPr>
              <a:t>Freiheit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091543" y="4846904"/>
            <a:ext cx="2106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Wirtschaftsleben</a:t>
            </a:r>
            <a:br>
              <a:rPr lang="de-DE" b="1" dirty="0"/>
            </a:br>
            <a:r>
              <a:rPr lang="de-DE" b="1" dirty="0">
                <a:solidFill>
                  <a:srgbClr val="C00000"/>
                </a:solidFill>
              </a:rPr>
              <a:t>Brüderlichkeit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434728" y="4846904"/>
            <a:ext cx="164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Rechtsleben</a:t>
            </a:r>
            <a:br>
              <a:rPr lang="de-DE" b="1" dirty="0"/>
            </a:br>
            <a:r>
              <a:rPr lang="de-DE" b="1" dirty="0">
                <a:solidFill>
                  <a:srgbClr val="C00000"/>
                </a:solidFill>
              </a:rPr>
              <a:t>Gleichheit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6535882" y="2784834"/>
            <a:ext cx="1555661" cy="2062070"/>
          </a:xfrm>
          <a:prstGeom prst="straightConnector1">
            <a:avLst/>
          </a:prstGeom>
          <a:ln w="412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4008968" y="2784834"/>
            <a:ext cx="1450066" cy="1980804"/>
          </a:xfrm>
          <a:prstGeom prst="straightConnector1">
            <a:avLst/>
          </a:prstGeom>
          <a:ln w="412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4410269" y="5574677"/>
            <a:ext cx="3216536" cy="0"/>
          </a:xfrm>
          <a:prstGeom prst="straightConnector1">
            <a:avLst/>
          </a:prstGeom>
          <a:ln w="412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748595" y="5978185"/>
            <a:ext cx="1053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Die Dreigliederung ist kein Utopie. Sie will die in jedem Gesellschaftsbereich innewohnenden spezifischen Gesetzmäßigkeiten zur Geltung bringen.</a:t>
            </a:r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EC4849E6-100E-4E54-9C60-94D5300B2970}"/>
              </a:ext>
            </a:extLst>
          </p:cNvPr>
          <p:cNvSpPr/>
          <p:nvPr/>
        </p:nvSpPr>
        <p:spPr>
          <a:xfrm>
            <a:off x="4218709" y="2743200"/>
            <a:ext cx="3595254" cy="2473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E48A94D-0744-4A16-919B-E0A3E61B7621}"/>
              </a:ext>
            </a:extLst>
          </p:cNvPr>
          <p:cNvSpPr txBox="1"/>
          <p:nvPr/>
        </p:nvSpPr>
        <p:spPr>
          <a:xfrm>
            <a:off x="5074827" y="4004807"/>
            <a:ext cx="1883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9FBF5"/>
                </a:solidFill>
              </a:rPr>
              <a:t>      Soziale</a:t>
            </a:r>
          </a:p>
          <a:p>
            <a:r>
              <a:rPr lang="de-DE" dirty="0">
                <a:solidFill>
                  <a:srgbClr val="F9FBF5"/>
                </a:solidFill>
              </a:rPr>
              <a:t>Dreigliederung</a:t>
            </a:r>
          </a:p>
        </p:txBody>
      </p:sp>
    </p:spTree>
    <p:extLst>
      <p:ext uri="{BB962C8B-B14F-4D97-AF65-F5344CB8AC3E}">
        <p14:creationId xmlns:p14="http://schemas.microsoft.com/office/powerpoint/2010/main" val="230828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Herkunft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49224" y="2133600"/>
            <a:ext cx="4227575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Das </a:t>
            </a:r>
            <a:r>
              <a:rPr lang="en-US" sz="2400" dirty="0" err="1"/>
              <a:t>Prinzip</a:t>
            </a:r>
            <a:r>
              <a:rPr lang="en-US" sz="2400" dirty="0"/>
              <a:t> der </a:t>
            </a:r>
            <a:r>
              <a:rPr lang="en-US" sz="2400" dirty="0" err="1"/>
              <a:t>Dreigliederung</a:t>
            </a:r>
            <a:r>
              <a:rPr lang="en-US" sz="2400" dirty="0"/>
              <a:t> </a:t>
            </a:r>
            <a:r>
              <a:rPr lang="en-US" sz="2400" dirty="0" err="1"/>
              <a:t>wurde</a:t>
            </a:r>
            <a:r>
              <a:rPr lang="en-US" sz="24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err="1"/>
              <a:t>nicht</a:t>
            </a:r>
            <a:r>
              <a:rPr lang="en-US" sz="2400" b="1" dirty="0"/>
              <a:t> </a:t>
            </a:r>
            <a:r>
              <a:rPr lang="en-US" sz="2400" b="1" dirty="0" err="1"/>
              <a:t>abstrakt</a:t>
            </a:r>
            <a:r>
              <a:rPr lang="en-US" sz="2400" b="1" dirty="0"/>
              <a:t> </a:t>
            </a:r>
            <a:r>
              <a:rPr lang="en-US" sz="2400" b="1" dirty="0" err="1"/>
              <a:t>gefordert</a:t>
            </a:r>
            <a:r>
              <a:rPr lang="en-US" sz="24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Es </a:t>
            </a:r>
            <a:r>
              <a:rPr lang="en-US" sz="2400" dirty="0" err="1"/>
              <a:t>wurde</a:t>
            </a:r>
            <a:r>
              <a:rPr lang="en-US" sz="2400" dirty="0"/>
              <a:t> von Rudolf Steiner </a:t>
            </a:r>
            <a:r>
              <a:rPr lang="en-US" sz="2400" b="1" dirty="0" err="1"/>
              <a:t>empirisch</a:t>
            </a:r>
            <a:r>
              <a:rPr lang="en-US" sz="2400" dirty="0"/>
              <a:t> </a:t>
            </a:r>
            <a:r>
              <a:rPr lang="en-US" sz="2400" b="1" dirty="0" err="1"/>
              <a:t>gefunden</a:t>
            </a:r>
            <a:r>
              <a:rPr lang="en-US" sz="2400" b="1" dirty="0"/>
              <a:t>.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61A8B8-B8FD-4B2D-930B-193016138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89" y="1061588"/>
            <a:ext cx="4596176" cy="5252773"/>
          </a:xfrm>
          <a:prstGeom prst="rect">
            <a:avLst/>
          </a:prstGeom>
        </p:spPr>
      </p:pic>
      <p:sp>
        <p:nvSpPr>
          <p:cNvPr id="2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9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87614" y="5393556"/>
            <a:ext cx="8915399" cy="116242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/>
              <a:t>Die 4 </a:t>
            </a:r>
            <a:r>
              <a:rPr lang="en-US" sz="3800" dirty="0" err="1"/>
              <a:t>Säulen</a:t>
            </a:r>
            <a:r>
              <a:rPr lang="en-US" sz="3800" dirty="0"/>
              <a:t> und die </a:t>
            </a:r>
            <a:r>
              <a:rPr lang="en-US" sz="3800" dirty="0" err="1"/>
              <a:t>Dreigliederung</a:t>
            </a:r>
            <a:endParaRPr lang="en-US" sz="38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51CAF2C-F811-4E9F-9832-CEF2D7132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298" y="704921"/>
            <a:ext cx="9344880" cy="5157762"/>
          </a:xfrm>
          <a:prstGeom prst="rect">
            <a:avLst/>
          </a:prstGeom>
        </p:spPr>
      </p:pic>
      <p:sp>
        <p:nvSpPr>
          <p:cNvPr id="76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8EC91C-AC1F-4A53-9863-6ACF22E225AA}"/>
              </a:ext>
            </a:extLst>
          </p:cNvPr>
          <p:cNvSpPr txBox="1"/>
          <p:nvPr/>
        </p:nvSpPr>
        <p:spPr>
          <a:xfrm>
            <a:off x="2613982" y="4977931"/>
            <a:ext cx="207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300" b="1" dirty="0">
                <a:solidFill>
                  <a:schemeClr val="bg1"/>
                </a:solidFill>
              </a:rPr>
              <a:t>Freiheit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D5C1BFA-08D1-4F5D-A64B-C329EF96B17B}"/>
              </a:ext>
            </a:extLst>
          </p:cNvPr>
          <p:cNvSpPr txBox="1"/>
          <p:nvPr/>
        </p:nvSpPr>
        <p:spPr>
          <a:xfrm>
            <a:off x="4970585" y="4977931"/>
            <a:ext cx="207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300" b="1" dirty="0">
                <a:solidFill>
                  <a:schemeClr val="bg1"/>
                </a:solidFill>
              </a:rPr>
              <a:t>Gleichheit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94FF3B2-8696-447E-8786-399F5BDA981A}"/>
              </a:ext>
            </a:extLst>
          </p:cNvPr>
          <p:cNvSpPr txBox="1"/>
          <p:nvPr/>
        </p:nvSpPr>
        <p:spPr>
          <a:xfrm>
            <a:off x="7220423" y="4977931"/>
            <a:ext cx="214753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300" b="1" dirty="0">
                <a:solidFill>
                  <a:schemeClr val="bg1"/>
                </a:solidFill>
              </a:rPr>
              <a:t>Brüderlichkeit</a:t>
            </a:r>
          </a:p>
        </p:txBody>
      </p:sp>
    </p:spTree>
    <p:extLst>
      <p:ext uri="{BB962C8B-B14F-4D97-AF65-F5344CB8AC3E}">
        <p14:creationId xmlns:p14="http://schemas.microsoft.com/office/powerpoint/2010/main" val="226026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9640" y="635833"/>
            <a:ext cx="9872360" cy="1280890"/>
          </a:xfrm>
        </p:spPr>
        <p:txBody>
          <a:bodyPr/>
          <a:lstStyle/>
          <a:p>
            <a:r>
              <a:rPr lang="de-DE" dirty="0"/>
              <a:t>Soziale Dreigliederung auf Staatsebene: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425148" y="2216170"/>
            <a:ext cx="9766852" cy="4254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000" dirty="0"/>
              <a:t>Würde des Menschen: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3000" dirty="0"/>
              <a:t>	Selbstbestimmung des Individuums</a:t>
            </a:r>
          </a:p>
          <a:p>
            <a:pPr marL="0" indent="0">
              <a:spcBef>
                <a:spcPts val="0"/>
              </a:spcBef>
              <a:buNone/>
            </a:pPr>
            <a:endParaRPr lang="de-DE" sz="3000" dirty="0"/>
          </a:p>
          <a:p>
            <a:r>
              <a:rPr lang="de-DE" sz="3000" dirty="0"/>
              <a:t>Kein Einheitsstaat:</a:t>
            </a:r>
          </a:p>
          <a:p>
            <a:pPr marL="0" indent="0">
              <a:buNone/>
            </a:pPr>
            <a:r>
              <a:rPr lang="de-DE" sz="3000" dirty="0"/>
              <a:t>	Geistesleben und Wirtschaftsleben sind autonom</a:t>
            </a:r>
          </a:p>
          <a:p>
            <a:pPr marL="0" indent="0">
              <a:buNone/>
            </a:pPr>
            <a:endParaRPr lang="de-DE" sz="3000" dirty="0"/>
          </a:p>
          <a:p>
            <a:r>
              <a:rPr lang="de-DE" sz="3000" dirty="0"/>
              <a:t>Betroffene organisieren sich selbst in jedem der drei Bereiche</a:t>
            </a:r>
          </a:p>
          <a:p>
            <a:pPr marL="0" indent="0">
              <a:buNone/>
            </a:pPr>
            <a:r>
              <a:rPr lang="de-DE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540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41" y="524464"/>
            <a:ext cx="10638828" cy="817828"/>
          </a:xfrm>
        </p:spPr>
        <p:txBody>
          <a:bodyPr/>
          <a:lstStyle/>
          <a:p>
            <a:r>
              <a:rPr lang="de-DE" dirty="0"/>
              <a:t>Kultur- und Geistesleben - Freiheit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141" y="1447800"/>
            <a:ext cx="10638828" cy="541020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Keine Staatsschulen.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Beteiligte: Eltern, Lernende, Pädagogen, Lehrer 	entscheiden gemeinsam. </a:t>
            </a:r>
          </a:p>
          <a:p>
            <a:r>
              <a:rPr lang="de-DE" sz="2800" dirty="0"/>
              <a:t>Transparente Finanzierung von Wissenschaft aus den 	Überschüssen des Wirtschaftslebens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Ergebnisoffene Forschung</a:t>
            </a:r>
          </a:p>
          <a:p>
            <a:pPr>
              <a:lnSpc>
                <a:spcPct val="110000"/>
              </a:lnSpc>
            </a:pPr>
            <a:r>
              <a:rPr lang="de-DE" sz="2800" dirty="0"/>
              <a:t>Gesundheitswesen: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Freiheit der Methoden- und Therapeutenwahl</a:t>
            </a:r>
          </a:p>
          <a:p>
            <a:r>
              <a:rPr lang="de-DE" sz="2800" dirty="0"/>
              <a:t>Keine staatlich kontrollierten Medien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Freier Zugang zu Medien.</a:t>
            </a:r>
          </a:p>
          <a:p>
            <a:pPr marL="0" indent="0">
              <a:spcAft>
                <a:spcPts val="1200"/>
              </a:spcAft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6385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0156" y="612387"/>
            <a:ext cx="10317382" cy="653705"/>
          </a:xfrm>
        </p:spPr>
        <p:txBody>
          <a:bodyPr/>
          <a:lstStyle/>
          <a:p>
            <a:r>
              <a:rPr lang="de-DE" dirty="0"/>
              <a:t>Rechtsleben - Gleichheit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6738" y="1383323"/>
            <a:ext cx="10445262" cy="547467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800" dirty="0"/>
              <a:t>Machtbegrenzung des Staates auf: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/>
              <a:t>										Legislative, Exekutive, Judikative.</a:t>
            </a:r>
          </a:p>
          <a:p>
            <a:pPr marL="0" indent="0">
              <a:spcBef>
                <a:spcPts val="0"/>
              </a:spcBef>
              <a:buNone/>
            </a:pPr>
            <a:endParaRPr lang="de-DE" sz="2800" dirty="0"/>
          </a:p>
          <a:p>
            <a:r>
              <a:rPr lang="de-DE" sz="2800" u="sng" dirty="0"/>
              <a:t>Basisdemokratische Legislative: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Regeln und Gesetze für soziales Zusammenleben. </a:t>
            </a:r>
          </a:p>
          <a:p>
            <a:r>
              <a:rPr lang="de-DE" sz="2800" u="sng" dirty="0"/>
              <a:t>Dem Gesetz verantwortliche Exekutive</a:t>
            </a:r>
            <a:r>
              <a:rPr lang="de-DE" sz="2800" dirty="0"/>
              <a:t>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Umsetzung und Einhaltung der Gesetze</a:t>
            </a:r>
          </a:p>
          <a:p>
            <a:r>
              <a:rPr lang="de-DE" sz="2800" u="sng" dirty="0"/>
              <a:t>Unabhängige Judikative</a:t>
            </a:r>
            <a:r>
              <a:rPr lang="de-DE" sz="2800" dirty="0"/>
              <a:t>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dirty="0"/>
              <a:t>	Klärung von Gesetzeskonflikten. Handlungsanweisungen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0396188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530</Words>
  <Application>Microsoft Office PowerPoint</Application>
  <PresentationFormat>Breitbild</PresentationFormat>
  <Paragraphs>112</Paragraphs>
  <Slides>14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CIDFont+F2</vt:lpstr>
      <vt:lpstr>Wingdings 3</vt:lpstr>
      <vt:lpstr>Fetzen</vt:lpstr>
      <vt:lpstr>Die „Soziale Dreigliederung“</vt:lpstr>
      <vt:lpstr>Herkunft</vt:lpstr>
      <vt:lpstr>Soziale Dreigliederung – Was ist das?</vt:lpstr>
      <vt:lpstr>Erweiterung mit den „Werten“ der französischen Revolution.</vt:lpstr>
      <vt:lpstr>Herkunft</vt:lpstr>
      <vt:lpstr>Die 4 Säulen und die Dreigliederung</vt:lpstr>
      <vt:lpstr>Soziale Dreigliederung auf Staatsebene:</vt:lpstr>
      <vt:lpstr>Kultur- und Geistesleben - Freiheit</vt:lpstr>
      <vt:lpstr>Rechtsleben - Gleichheit</vt:lpstr>
      <vt:lpstr>Das Wirtschaftsleben - Brüderlichkeit</vt:lpstr>
      <vt:lpstr>Umsetzung Beispiel: SEKEM/Ägypten</vt:lpstr>
      <vt:lpstr>Umsetzung – Beispiel: Bioverbraucher e.V.</vt:lpstr>
      <vt:lpstr>PowerPoint-Präsentation</vt:lpstr>
      <vt:lpstr>Packen wir es 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Soziale Dreigliederung</dc:title>
  <dc:creator>Tanja F</dc:creator>
  <cp:lastModifiedBy>Renate Künne</cp:lastModifiedBy>
  <cp:revision>124</cp:revision>
  <dcterms:created xsi:type="dcterms:W3CDTF">2021-03-18T10:22:37Z</dcterms:created>
  <dcterms:modified xsi:type="dcterms:W3CDTF">2021-05-04T14:14:51Z</dcterms:modified>
</cp:coreProperties>
</file>